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56"/>
  </p:notesMasterIdLst>
  <p:handoutMasterIdLst>
    <p:handoutMasterId r:id="rId57"/>
  </p:handoutMasterIdLst>
  <p:sldIdLst>
    <p:sldId id="494" r:id="rId3"/>
    <p:sldId id="495" r:id="rId4"/>
    <p:sldId id="488" r:id="rId5"/>
    <p:sldId id="496" r:id="rId6"/>
    <p:sldId id="499" r:id="rId7"/>
    <p:sldId id="500" r:id="rId8"/>
    <p:sldId id="501" r:id="rId9"/>
    <p:sldId id="515" r:id="rId10"/>
    <p:sldId id="516" r:id="rId11"/>
    <p:sldId id="517" r:id="rId12"/>
    <p:sldId id="518" r:id="rId13"/>
    <p:sldId id="502" r:id="rId14"/>
    <p:sldId id="498" r:id="rId15"/>
    <p:sldId id="504" r:id="rId16"/>
    <p:sldId id="503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20" r:id="rId28"/>
    <p:sldId id="519" r:id="rId29"/>
    <p:sldId id="521" r:id="rId30"/>
    <p:sldId id="522" r:id="rId31"/>
    <p:sldId id="524" r:id="rId32"/>
    <p:sldId id="523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  <p:sldId id="545" r:id="rId54"/>
    <p:sldId id="546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4298657-51AB-41AC-8479-B41D5E09D71C}">
          <p14:sldIdLst>
            <p14:sldId id="494"/>
            <p14:sldId id="495"/>
            <p14:sldId id="488"/>
          </p14:sldIdLst>
        </p14:section>
        <p14:section name="Http Basics" id="{DE145E72-6F2E-4C7D-AB67-ED53E5ADFDA7}">
          <p14:sldIdLst>
            <p14:sldId id="496"/>
            <p14:sldId id="499"/>
            <p14:sldId id="500"/>
            <p14:sldId id="501"/>
          </p14:sldIdLst>
        </p14:section>
        <p14:section name="URL" id="{49C7C7B0-C409-42B5-B25B-6955E1C3F57D}">
          <p14:sldIdLst>
            <p14:sldId id="515"/>
            <p14:sldId id="516"/>
            <p14:sldId id="517"/>
            <p14:sldId id="518"/>
          </p14:sldIdLst>
        </p14:section>
        <p14:section name="Http Request" id="{4691640A-B6B6-4F6F-8E21-6497F63D5E96}">
          <p14:sldIdLst>
            <p14:sldId id="502"/>
            <p14:sldId id="498"/>
            <p14:sldId id="504"/>
            <p14:sldId id="503"/>
          </p14:sldIdLst>
        </p14:section>
        <p14:section name="Http Response" id="{FEF9B9A8-E62F-42E7-ADE1-324D43E52B9D}">
          <p14:sldIdLst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MIME and Media types" id="{5A1828BB-A22A-4000-959D-D8E481E93BDC}">
          <p14:sldIdLst>
            <p14:sldId id="512"/>
            <p14:sldId id="513"/>
            <p14:sldId id="514"/>
          </p14:sldIdLst>
        </p14:section>
        <p14:section name="Dev Tools" id="{C7585BB3-512B-42CF-937E-059A02EF4C1D}">
          <p14:sldIdLst>
            <p14:sldId id="520"/>
            <p14:sldId id="519"/>
            <p14:sldId id="521"/>
            <p14:sldId id="522"/>
          </p14:sldIdLst>
        </p14:section>
        <p14:section name="Web Server" id="{2C0B115F-4B29-4AFC-B588-F835B7E77D91}">
          <p14:sldIdLst>
            <p14:sldId id="524"/>
            <p14:sldId id="523"/>
            <p14:sldId id="525"/>
            <p14:sldId id="526"/>
            <p14:sldId id="527"/>
            <p14:sldId id="528"/>
            <p14:sldId id="529"/>
          </p14:sldIdLst>
        </p14:section>
        <p14:section name="HTML Forms" id="{CA0A04AE-FDBD-4F7F-88C1-9617D1E72631}">
          <p14:sldIdLst>
            <p14:sldId id="530"/>
            <p14:sldId id="531"/>
            <p14:sldId id="532"/>
            <p14:sldId id="533"/>
            <p14:sldId id="534"/>
          </p14:sldIdLst>
        </p14:section>
        <p14:section name="Http/2" id="{B985396B-EB6A-485C-A567-3B37D291C0AA}">
          <p14:sldIdLst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Conclusion" id="{6665FE6D-13FD-4B86-B393-CDEF384D496C}">
          <p14:sldIdLst>
            <p14:sldId id="541"/>
            <p14:sldId id="542"/>
            <p14:sldId id="543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0097CC"/>
    <a:srgbClr val="FFF0D9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11BD8-93EE-4542-BD65-7BB74443B05B}" v="996" dt="2018-05-31T15:01:20.714"/>
    <p1510:client id="{787742FD-BA81-4FC7-B31C-878D9E22990E}" v="190" dt="2018-05-31T15:26:48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9" autoAdjust="0"/>
    <p:restoredTop sz="94464" autoAdjust="0"/>
  </p:normalViewPr>
  <p:slideViewPr>
    <p:cSldViewPr>
      <p:cViewPr>
        <p:scale>
          <a:sx n="117" d="100"/>
          <a:sy n="117" d="100"/>
        </p:scale>
        <p:origin x="-312" y="-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1/21/2019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5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94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870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8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6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 userDrawn="1"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6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xmlns="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A584039C-C3B0-4714-A6D0-181CA3D2DD2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6432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6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E6AED5-8603-4881-90EA-963A2A5A2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91B60F-461F-45D1-A35C-8AC3D83E7A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3AACB49-5E4F-4436-9D82-E83B52A7FC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EB003D1-D2F8-474E-9E8E-075BE60E9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96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85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84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05931"/>
              </p:ext>
            </p:extLst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Some valid URLs: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/>
              <a:t>Some invalid URLs: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www.google.bg/search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/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Request message sent by a client consists of: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</a:t>
            </a:r>
            <a:r>
              <a:rPr lang="en-US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Protocol version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21472" y="3200400"/>
            <a:ext cx="64770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027811" y="5243281"/>
            <a:ext cx="4088825" cy="585087"/>
          </a:xfrm>
          <a:prstGeom prst="wedgeRoundRectCallout">
            <a:avLst>
              <a:gd name="adj1" fmla="val -63847"/>
              <a:gd name="adj2" fmla="val -36301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7313612" y="2199250"/>
            <a:ext cx="3581400" cy="555746"/>
          </a:xfrm>
          <a:prstGeom prst="wedgeRoundRectCallout">
            <a:avLst>
              <a:gd name="adj1" fmla="val -118903"/>
              <a:gd name="adj2" fmla="val -1209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994920" y="3966313"/>
            <a:ext cx="3107804" cy="522346"/>
          </a:xfrm>
          <a:prstGeom prst="wedgeRoundRectCallout">
            <a:avLst>
              <a:gd name="adj1" fmla="val -130882"/>
              <a:gd name="adj2" fmla="val -27477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59338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846944"/>
            <a:ext cx="2971800" cy="555746"/>
          </a:xfrm>
          <a:prstGeom prst="wedgeRoundRectCallout">
            <a:avLst>
              <a:gd name="adj1" fmla="val -118378"/>
              <a:gd name="adj2" fmla="val -25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13612" y="4103541"/>
            <a:ext cx="3562973" cy="555746"/>
          </a:xfrm>
          <a:prstGeom prst="wedgeRoundRectCallout">
            <a:avLst>
              <a:gd name="adj1" fmla="val -136232"/>
              <a:gd name="adj2" fmla="val -31404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198812" y="5105400"/>
            <a:ext cx="3691022" cy="920690"/>
          </a:xfrm>
          <a:prstGeom prst="wedgeRoundRectCallout">
            <a:avLst>
              <a:gd name="adj1" fmla="val -72132"/>
              <a:gd name="adj2" fmla="val -25046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Response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371600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0225" y="2438400"/>
            <a:ext cx="7848600" cy="236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113964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3129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3366" y="3378685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7012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Modified", 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 Basics</a:t>
            </a:r>
          </a:p>
          <a:p>
            <a:r>
              <a:rPr lang="en-US" dirty="0"/>
              <a:t>URL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Http Response</a:t>
            </a:r>
          </a:p>
          <a:p>
            <a:r>
              <a:rPr lang="en-US" dirty="0"/>
              <a:t>MIME and Media types</a:t>
            </a:r>
          </a:p>
          <a:p>
            <a:r>
              <a:rPr lang="en-US" dirty="0"/>
              <a:t>Web Server</a:t>
            </a:r>
          </a:p>
          <a:p>
            <a:r>
              <a:rPr lang="en-US" dirty="0"/>
              <a:t>Html Forms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AEB95F-30E8-4A35-BA97-A469793809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0413" y="982845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2675" y="1611851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4977613" y="1552592"/>
            <a:ext cx="3555931" cy="638953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484812" y="2987286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618412" y="4433331"/>
            <a:ext cx="3578640" cy="625839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filename="Report-April-2016.pdf"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0199" y="1905996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9012" y="5531040"/>
            <a:ext cx="5562600" cy="1066800"/>
          </a:xfrm>
          <a:prstGeom prst="wedgeRoundRectCallout">
            <a:avLst>
              <a:gd name="adj1" fmla="val 97353"/>
              <a:gd name="adj2" fmla="val -8559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MIME and Media Types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600200"/>
            <a:ext cx="2743200" cy="20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-1" y="1066800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58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r>
              <a:rPr lang="en-US" sz="2800" dirty="0"/>
              <a:t> - Chrome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RESTClient</a:t>
            </a:r>
            <a:r>
              <a:rPr lang="en-US" sz="2800" dirty="0"/>
              <a:t> - Firefox</a:t>
            </a:r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Fiddler</a:t>
            </a:r>
            <a:endParaRPr lang="en-US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Web Server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41" y="2286378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68" y="2378242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209800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51" y="1734548"/>
            <a:ext cx="894786" cy="10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9767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9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8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19176" y="4321441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4812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6171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6" y="5650096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4" y="5660890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85" y="5608746"/>
            <a:ext cx="771119" cy="77111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3825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3412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24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5262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rgbClr val="92D050"/>
                </a:solidFill>
              </a:rPr>
              <a:t>HTTP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FTP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7432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7136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4877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2180" y="5829914"/>
            <a:ext cx="706558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4650" y="4966900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Protocol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0091" y="4954938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1630" y="4934949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5424" y="4926931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Resource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4877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7075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1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1396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62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4065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1409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2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3589" y="3402061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7101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5369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6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3057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225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546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4215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1559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22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3739" y="3369769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7251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5519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4405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718070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2812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7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2982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85EF0A2-B694-40D3-86E5-6472057A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371600"/>
            <a:ext cx="6305222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A45C0F-7C76-4D2F-A464-B893AED0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04" y="5257800"/>
            <a:ext cx="4951708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55" y="1371600"/>
            <a:ext cx="2377647" cy="237764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00960C8-117E-44EB-A469-2F5075F7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189522"/>
            <a:ext cx="3779848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219200"/>
            <a:ext cx="5672369" cy="157976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0812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E76599E-D6A8-415F-AB5C-95D64613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97" y="2824888"/>
            <a:ext cx="7000167" cy="16662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A2AF03-08DE-4956-8231-37CB2AD4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00" y="4518567"/>
            <a:ext cx="6781800" cy="18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Forms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8612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32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899074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0258" y="3406430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0258" y="478472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0" y="3962400"/>
            <a:ext cx="3232728" cy="802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4" y="2159934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85" y="5340691"/>
            <a:ext cx="2809875" cy="68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7" name="Arrow: Down 14"/>
          <p:cNvSpPr/>
          <p:nvPr/>
        </p:nvSpPr>
        <p:spPr>
          <a:xfrm rot="16200000">
            <a:off x="8083678" y="2544091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1" y="1942743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>
            <a:off x="9904412" y="3464811"/>
            <a:ext cx="577530" cy="113902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2521836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Specifies the HTTP method to use when sending form-data</a:t>
            </a:r>
            <a:endParaRPr lang="bg-BG" dirty="0"/>
          </a:p>
        </p:txBody>
      </p:sp>
      <p:pic>
        <p:nvPicPr>
          <p:cNvPr id="12" name="Picture 2" descr="https://puu.sh/tqD1e/8504ca88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0" y="4603842"/>
            <a:ext cx="4876800" cy="15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7812" y="5051321"/>
            <a:ext cx="3200400" cy="1349479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4" name="Rectangle: Rounded Corners 22"/>
          <p:cNvSpPr/>
          <p:nvPr/>
        </p:nvSpPr>
        <p:spPr>
          <a:xfrm>
            <a:off x="8609012" y="4659253"/>
            <a:ext cx="1371600" cy="392068"/>
          </a:xfrm>
          <a:prstGeom prst="roundRect">
            <a:avLst/>
          </a:prstGeom>
          <a:solidFill>
            <a:schemeClr val="tx1">
              <a:alpha val="1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600" b="1">
              <a:solidFill>
                <a:srgbClr val="F7FFE7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Basics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Request and Responses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905000"/>
            <a:ext cx="2971800" cy="1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684212" y="3662065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8083678" y="1896748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1" y="12954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5417462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>
            <a:off x="9904412" y="2817468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1874493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6012027" y="3276600"/>
            <a:ext cx="425130" cy="812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6788" y="1260664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3341" y="4124345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3612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541610"/>
            <a:ext cx="4114800" cy="16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new? What’s better? What’s HTTP/2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xmlns="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xmlns="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88815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January 2019, </a:t>
            </a:r>
            <a:r>
              <a:rPr lang="en-US" sz="2800" b="1" dirty="0">
                <a:solidFill>
                  <a:schemeClr val="bg1"/>
                </a:solidFill>
              </a:rPr>
              <a:t>32.5%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the top 10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million</a:t>
            </a:r>
            <a:r>
              <a:rPr lang="en-US" sz="2800" dirty="0"/>
              <a:t>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binary data frames</a:t>
            </a:r>
            <a:r>
              <a:rPr lang="en-US" sz="3200" dirty="0"/>
              <a:t>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Multiplexing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Header Compression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6" y="3841410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964" y="1952934"/>
            <a:ext cx="3322155" cy="9049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4" y="1924238"/>
            <a:ext cx="7620000" cy="45053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xmlns="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27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5078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3" y="2667000"/>
            <a:ext cx="10972038" cy="3429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190413" y="1151121"/>
            <a:ext cx="8666571" cy="50972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Forms &amp; Actions.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URLs</a:t>
            </a:r>
            <a:r>
              <a:rPr lang="en-US" dirty="0"/>
              <a:t>.</a:t>
            </a:r>
          </a:p>
          <a:p>
            <a:r>
              <a:rPr lang="en-US" dirty="0"/>
              <a:t>What is a </a:t>
            </a: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Beneath the sheets of </a:t>
            </a:r>
            <a:r>
              <a:rPr lang="en-US" b="1" dirty="0">
                <a:solidFill>
                  <a:schemeClr val="bg1"/>
                </a:solidFill>
              </a:rPr>
              <a:t>Web Communication</a:t>
            </a:r>
            <a:r>
              <a:rPr lang="en-US" dirty="0"/>
              <a:t>.</a:t>
            </a:r>
          </a:p>
          <a:p>
            <a:r>
              <a:rPr lang="en-US" dirty="0"/>
              <a:t>How to handle </a:t>
            </a:r>
            <a:r>
              <a:rPr lang="en-US" b="1" dirty="0">
                <a:solidFill>
                  <a:schemeClr val="bg1"/>
                </a:solidFill>
              </a:rPr>
              <a:t>HTTP Requests</a:t>
            </a:r>
            <a:r>
              <a:rPr lang="en-US" dirty="0"/>
              <a:t>?</a:t>
            </a:r>
          </a:p>
          <a:p>
            <a:r>
              <a:rPr lang="en-US" dirty="0"/>
              <a:t>How to construct </a:t>
            </a:r>
            <a:r>
              <a:rPr lang="en-US" b="1" dirty="0">
                <a:solidFill>
                  <a:schemeClr val="bg1"/>
                </a:solidFill>
              </a:rPr>
              <a:t>HTTP Responses</a:t>
            </a:r>
            <a:r>
              <a:rPr lang="en-US" dirty="0"/>
              <a:t>?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76" y="1337009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23576" y="1841033"/>
            <a:ext cx="2108746" cy="2282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0AEBC7-5423-4A57-8EBB-4CDD7181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41" y="3947251"/>
            <a:ext cx="3209471" cy="2407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B41D0E7-DBAE-454D-9296-756E16005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045167"/>
            <a:ext cx="4057972" cy="25362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5799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28768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699083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6927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44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697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</a:p>
          <a:p>
            <a:pPr marL="0" indent="0">
              <a:buNone/>
            </a:pP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11740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154306" y="5022277"/>
            <a:ext cx="4032931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4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URL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11430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0413" y="2510971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6612" y="1688003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mysite.com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demo/index.php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1871</Words>
  <Application>Microsoft Office PowerPoint</Application>
  <PresentationFormat>По избор</PresentationFormat>
  <Paragraphs>459</Paragraphs>
  <Slides>53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53</vt:i4>
      </vt:variant>
    </vt:vector>
  </HeadingPairs>
  <TitlesOfParts>
    <vt:vector size="54" baseType="lpstr">
      <vt:lpstr>SoftUni3_1</vt:lpstr>
      <vt:lpstr>HTTP Protocol​</vt:lpstr>
      <vt:lpstr>Table of Contents</vt:lpstr>
      <vt:lpstr>Questions?</vt:lpstr>
      <vt:lpstr>Презентация на PowerPoint</vt:lpstr>
      <vt:lpstr>Hyper Text Transfer Protocol</vt:lpstr>
      <vt:lpstr>HTTP Request Methods</vt:lpstr>
      <vt:lpstr>HTTP Conversation: Example</vt:lpstr>
      <vt:lpstr>Презентация на PowerPoint</vt:lpstr>
      <vt:lpstr>Uniform Resource Locator (URL)</vt:lpstr>
      <vt:lpstr>URL Encoding</vt:lpstr>
      <vt:lpstr>Valid and Invalid URLs – Examples</vt:lpstr>
      <vt:lpstr>Презентация на PowerPoint</vt:lpstr>
      <vt:lpstr>HTTP Request Message</vt:lpstr>
      <vt:lpstr>HTTP GET Request – Example</vt:lpstr>
      <vt:lpstr>HTTP POST Request – Example</vt:lpstr>
      <vt:lpstr>Презентация на PowerPoint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Презентация на PowerPoint</vt:lpstr>
      <vt:lpstr>What is MIME?</vt:lpstr>
      <vt:lpstr>Common MIME Media Types</vt:lpstr>
      <vt:lpstr>Презентация на PowerPoint</vt:lpstr>
      <vt:lpstr>HTTP Tools for Developers - Browser</vt:lpstr>
      <vt:lpstr>HTTP Tools for Developers - Browser (2)</vt:lpstr>
      <vt:lpstr>HTTP Tools for Developers - Desktop</vt:lpstr>
      <vt:lpstr>Презентация на PowerPoint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Презентация на PowerPoint</vt:lpstr>
      <vt:lpstr>HTML Forms - Action Attribute</vt:lpstr>
      <vt:lpstr>HTML Forms – Method Attribute </vt:lpstr>
      <vt:lpstr>HTML Forms – Method Attribute (2)</vt:lpstr>
      <vt:lpstr>URL Encoded Form Data – Example</vt:lpstr>
      <vt:lpstr>Презентация на PowerPoint</vt:lpstr>
      <vt:lpstr>What’s HTTP/2</vt:lpstr>
      <vt:lpstr>What’s new?</vt:lpstr>
      <vt:lpstr>HTTP/2 Multiplexing</vt:lpstr>
      <vt:lpstr>HTTP/2 Header Compression</vt:lpstr>
      <vt:lpstr>HTTP/2 Server Push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проверки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2019-01-21T18:56:05Z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